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9144000" cy="571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defRPr sz="2400">
        <a:latin typeface="+mj-lt"/>
        <a:ea typeface="+mj-ea"/>
        <a:cs typeface="+mj-cs"/>
        <a:sym typeface="Avenir Roman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image" Target="../media/image5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12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Relationship Id="rId4" Type="http://schemas.openxmlformats.org/officeDocument/2006/relationships/image" Target="../media/image6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Arrowhead first page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205"/>
            <a:ext cx="9129394" cy="571500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 txBox="1"/>
          <p:nvPr>
            <p:ph type="title"/>
          </p:nvPr>
        </p:nvSpPr>
        <p:spPr>
          <a:xfrm>
            <a:off x="799889" y="1280403"/>
            <a:ext cx="7517811" cy="339802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defRPr sz="1200">
                <a:solidFill>
                  <a:srgbClr val="FFFFFF"/>
                </a:solidFill>
              </a:defRPr>
            </a:lvl1pPr>
            <a:lvl2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2pPr>
            <a:lvl3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3pPr>
            <a:lvl4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4pPr>
            <a:lvl5pPr marL="0" indent="0">
              <a:spcBef>
                <a:spcPts val="200"/>
              </a:spcBef>
              <a:buSzTx/>
              <a:buNone/>
              <a:defRPr sz="12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www.arrowhead.eu"/>
          <p:cNvSpPr txBox="1"/>
          <p:nvPr/>
        </p:nvSpPr>
        <p:spPr>
          <a:xfrm>
            <a:off x="431803" y="5168258"/>
            <a:ext cx="3966629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xfrm>
            <a:off x="8682952" y="228830"/>
            <a:ext cx="232873" cy="2285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Slide Title and Body of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ttangolo 12"/>
          <p:cNvSpPr/>
          <p:nvPr/>
        </p:nvSpPr>
        <p:spPr>
          <a:xfrm>
            <a:off x="0" y="5305771"/>
            <a:ext cx="9144000" cy="465171"/>
          </a:xfrm>
          <a:prstGeom prst="rect">
            <a:avLst/>
          </a:prstGeom>
          <a:gradFill>
            <a:gsLst>
              <a:gs pos="0">
                <a:srgbClr val="95D4EC"/>
              </a:gs>
              <a:gs pos="50000">
                <a:srgbClr val="BEE3F1"/>
              </a:gs>
              <a:gs pos="100000">
                <a:srgbClr val="DFF0F8"/>
              </a:gs>
            </a:gsLst>
          </a:gra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02" name="Immagine 15" descr="Immagin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15877" y="5377781"/>
            <a:ext cx="1176604" cy="3600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Grafik 6" descr="Grafik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518" y="5418099"/>
            <a:ext cx="377060" cy="252003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Textfeld 7"/>
          <p:cNvSpPr txBox="1"/>
          <p:nvPr/>
        </p:nvSpPr>
        <p:spPr>
          <a:xfrm>
            <a:off x="592510" y="5399266"/>
            <a:ext cx="3269620" cy="323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This project has received funding from the European Union’s Horizon 2020 </a:t>
            </a:r>
          </a:p>
          <a:p>
            <a:pPr>
              <a:defRPr sz="800">
                <a:latin typeface="Calibri"/>
                <a:ea typeface="Calibri"/>
                <a:cs typeface="Calibri"/>
                <a:sym typeface="Calibri"/>
              </a:defRPr>
            </a:pPr>
            <a:r>
              <a:t>research and innovation programme under grant agreement No 723094</a:t>
            </a:r>
          </a:p>
        </p:txBody>
      </p:sp>
      <p:sp>
        <p:nvSpPr>
          <p:cNvPr id="105" name="Body Level One…"/>
          <p:cNvSpPr txBox="1"/>
          <p:nvPr>
            <p:ph type="body" idx="1"/>
          </p:nvPr>
        </p:nvSpPr>
        <p:spPr>
          <a:xfrm>
            <a:off x="251518" y="577246"/>
            <a:ext cx="8640964" cy="46805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783771" indent="-326571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1219200" indent="-304800">
              <a:spcBef>
                <a:spcPts val="700"/>
              </a:spcBef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1737360" indent="-365760">
              <a:spcBef>
                <a:spcPts val="700"/>
              </a:spcBef>
              <a:buChar char="–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2194560" indent="-365760">
              <a:spcBef>
                <a:spcPts val="700"/>
              </a:spcBef>
              <a:buChar char="»"/>
              <a:defRPr sz="3200">
                <a:solidFill>
                  <a:srgbClr val="808080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06" name="L-loggo.jpg" descr="L-loggo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2045" y="76230"/>
            <a:ext cx="496007" cy="469904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7166182" y="5449787"/>
            <a:ext cx="284367" cy="280796"/>
          </a:xfrm>
          <a:prstGeom prst="rect">
            <a:avLst/>
          </a:prstGeom>
        </p:spPr>
        <p:txBody>
          <a:bodyPr anchor="t"/>
          <a:lstStyle>
            <a:lvl1pPr marL="342900" indent="-342900" algn="ctr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L-loggo.jpg" descr="L-log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5900" y="69850"/>
            <a:ext cx="965200" cy="91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ver of presentation">
    <p:bg>
      <p:bgPr>
        <a:gradFill flip="none" rotWithShape="1">
          <a:gsLst>
            <a:gs pos="0">
              <a:srgbClr val="FFFFFF"/>
            </a:gs>
            <a:gs pos="100000">
              <a:srgbClr val="949494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magine 8" descr="Immagin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3371" y="1633364"/>
            <a:ext cx="5337256" cy="163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magine 10" descr="Immagin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505" y="121196"/>
            <a:ext cx="2016225" cy="448995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Body Level One…"/>
          <p:cNvSpPr txBox="1"/>
          <p:nvPr>
            <p:ph type="body" sz="quarter" idx="1"/>
          </p:nvPr>
        </p:nvSpPr>
        <p:spPr>
          <a:xfrm>
            <a:off x="611560" y="3348678"/>
            <a:ext cx="7920881" cy="559215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800"/>
              </a:spcBef>
              <a:defRPr b="1" sz="3600"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>
              <a:spcBef>
                <a:spcPts val="800"/>
              </a:spcBef>
              <a:buSzTx/>
              <a:buNone/>
              <a:defRPr b="1" sz="36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egnaposto testo 5"/>
          <p:cNvSpPr/>
          <p:nvPr>
            <p:ph type="body" sz="quarter" idx="21"/>
          </p:nvPr>
        </p:nvSpPr>
        <p:spPr>
          <a:xfrm>
            <a:off x="611189" y="4057386"/>
            <a:ext cx="7921626" cy="48022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0" name="Segnaposto testo 7"/>
          <p:cNvSpPr/>
          <p:nvPr>
            <p:ph type="body" sz="quarter" idx="22"/>
          </p:nvPr>
        </p:nvSpPr>
        <p:spPr>
          <a:xfrm>
            <a:off x="3275855" y="5160962"/>
            <a:ext cx="5256960" cy="36036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xfrm>
            <a:off x="6294581" y="5172808"/>
            <a:ext cx="258621" cy="248301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itle Text"/>
          <p:cNvSpPr txBox="1"/>
          <p:nvPr>
            <p:ph type="title"/>
          </p:nvPr>
        </p:nvSpPr>
        <p:spPr>
          <a:xfrm>
            <a:off x="1333500" y="1775354"/>
            <a:ext cx="6477000" cy="1225024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 defTabSz="762000"/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1905000" y="3238500"/>
            <a:ext cx="5334000" cy="1460500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algn="ctr" defTabSz="762000">
              <a:spcBef>
                <a:spcPts val="600"/>
              </a:spcBef>
              <a:defRPr sz="2600">
                <a:solidFill>
                  <a:srgbClr val="888888"/>
                </a:solidFill>
              </a:defRPr>
            </a:lvl1pPr>
            <a:lvl2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2pPr>
            <a:lvl3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3pPr>
            <a:lvl4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4pPr>
            <a:lvl5pPr marL="0" indent="0" algn="ctr" defTabSz="762000">
              <a:spcBef>
                <a:spcPts val="600"/>
              </a:spcBef>
              <a:buSzTx/>
              <a:buNone/>
              <a:defRPr sz="26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7783364" y="5342459"/>
            <a:ext cx="217637" cy="213271"/>
          </a:xfrm>
          <a:prstGeom prst="rect">
            <a:avLst/>
          </a:prstGeom>
        </p:spPr>
        <p:txBody>
          <a:bodyPr lIns="38100" tIns="38100" rIns="38100" bIns="38100"/>
          <a:lstStyle>
            <a:lvl1pPr defTabSz="762000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7" b="19287"/>
          <a:stretch>
            <a:fillRect/>
          </a:stretch>
        </p:blipFill>
        <p:spPr>
          <a:xfrm>
            <a:off x="-1" y="287613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Rechteck 7"/>
          <p:cNvSpPr/>
          <p:nvPr/>
        </p:nvSpPr>
        <p:spPr>
          <a:xfrm>
            <a:off x="2943" y="285748"/>
            <a:ext cx="9142016" cy="5136795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50" name="Rechteck 8"/>
          <p:cNvSpPr/>
          <p:nvPr/>
        </p:nvSpPr>
        <p:spPr>
          <a:xfrm>
            <a:off x="-2" y="4477679"/>
            <a:ext cx="9144188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151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8" cy="47752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Textfeld 51"/>
          <p:cNvSpPr txBox="1"/>
          <p:nvPr/>
        </p:nvSpPr>
        <p:spPr>
          <a:xfrm>
            <a:off x="250318" y="4704062"/>
            <a:ext cx="4996255" cy="86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154" name="Title Text"/>
          <p:cNvSpPr txBox="1"/>
          <p:nvPr>
            <p:ph type="title"/>
          </p:nvPr>
        </p:nvSpPr>
        <p:spPr>
          <a:xfrm>
            <a:off x="250824" y="510636"/>
            <a:ext cx="6539484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55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6" cy="2714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8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6453029" y="4955224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1" cy="2719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0" y="5052586"/>
            <a:ext cx="670382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Body Level One…"/>
          <p:cNvSpPr txBox="1"/>
          <p:nvPr>
            <p:ph type="body" idx="1"/>
          </p:nvPr>
        </p:nvSpPr>
        <p:spPr>
          <a:xfrm>
            <a:off x="250824" y="1270396"/>
            <a:ext cx="8640765" cy="3698284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4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Title Text"/>
          <p:cNvSpPr txBox="1"/>
          <p:nvPr>
            <p:ph type="title"/>
          </p:nvPr>
        </p:nvSpPr>
        <p:spPr>
          <a:xfrm>
            <a:off x="250824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8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hapter 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echteck 12"/>
          <p:cNvSpPr/>
          <p:nvPr/>
        </p:nvSpPr>
        <p:spPr>
          <a:xfrm>
            <a:off x="2943" y="285750"/>
            <a:ext cx="9142016" cy="5143500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189" name="Body Level One…"/>
          <p:cNvSpPr txBox="1"/>
          <p:nvPr>
            <p:ph type="body" sz="half" idx="1"/>
          </p:nvPr>
        </p:nvSpPr>
        <p:spPr>
          <a:xfrm>
            <a:off x="251221" y="2992515"/>
            <a:ext cx="8635866" cy="2079232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Title Text"/>
          <p:cNvSpPr txBox="1"/>
          <p:nvPr>
            <p:ph type="title"/>
          </p:nvPr>
        </p:nvSpPr>
        <p:spPr>
          <a:xfrm>
            <a:off x="250824" y="1804383"/>
            <a:ext cx="8636263" cy="999113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91" name="Bild 11" descr="Bild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Bild 2" descr="Bild 2"/>
          <p:cNvPicPr>
            <a:picLocks noChangeAspect="1"/>
          </p:cNvPicPr>
          <p:nvPr/>
        </p:nvPicPr>
        <p:blipFill>
          <a:blip r:embed="rId3">
            <a:extLst/>
          </a:blip>
          <a:srcRect l="0" t="0" r="4328" b="19286"/>
          <a:stretch>
            <a:fillRect/>
          </a:stretch>
        </p:blipFill>
        <p:spPr>
          <a:xfrm>
            <a:off x="-1" y="287614"/>
            <a:ext cx="9142015" cy="5141638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Rechteck 7"/>
          <p:cNvSpPr/>
          <p:nvPr/>
        </p:nvSpPr>
        <p:spPr>
          <a:xfrm>
            <a:off x="2943" y="285749"/>
            <a:ext cx="9142016" cy="5136792"/>
          </a:xfrm>
          <a:prstGeom prst="rect">
            <a:avLst/>
          </a:prstGeom>
          <a:solidFill>
            <a:srgbClr val="065EA9">
              <a:alpha val="8000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700">
                <a:solidFill>
                  <a:srgbClr val="FFFFFF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</a:p>
        </p:txBody>
      </p:sp>
      <p:sp>
        <p:nvSpPr>
          <p:cNvPr id="202" name="Rechteck 8"/>
          <p:cNvSpPr/>
          <p:nvPr/>
        </p:nvSpPr>
        <p:spPr>
          <a:xfrm>
            <a:off x="0" y="4477679"/>
            <a:ext cx="9144184" cy="95157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 defTabSz="762000">
              <a:defRPr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defRPr>
            </a:pPr>
          </a:p>
        </p:txBody>
      </p:sp>
      <p:pic>
        <p:nvPicPr>
          <p:cNvPr id="203" name="Bild 3" descr="Bild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7902" y="4693546"/>
            <a:ext cx="1170157" cy="477528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Body Level One…"/>
          <p:cNvSpPr txBox="1"/>
          <p:nvPr>
            <p:ph type="body" idx="1"/>
          </p:nvPr>
        </p:nvSpPr>
        <p:spPr>
          <a:xfrm>
            <a:off x="251221" y="1264442"/>
            <a:ext cx="8635866" cy="2936353"/>
          </a:xfrm>
          <a:prstGeom prst="rect">
            <a:avLst/>
          </a:prstGeom>
        </p:spPr>
        <p:txBody>
          <a:bodyPr lIns="0" tIns="0" rIns="0" bIns="0"/>
          <a:lstStyle>
            <a:lvl1pPr marL="0" indent="0" defTabSz="762000">
              <a:spcBef>
                <a:spcPts val="500"/>
              </a:spcBef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har char="▪"/>
              <a:defRPr sz="1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5" name="Textfeld 51"/>
          <p:cNvSpPr txBox="1"/>
          <p:nvPr/>
        </p:nvSpPr>
        <p:spPr>
          <a:xfrm>
            <a:off x="250318" y="4704062"/>
            <a:ext cx="4996254" cy="8677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3998" tIns="53998" rIns="53998" bIns="53998">
            <a:spAutoFit/>
          </a:bodyPr>
          <a:lstStyle/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The project receives grants from the European H2020 research and innovation programme,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ECSEL Joint Undertaking, and National Funding Authorities from 19 involved countries under</a:t>
            </a:r>
          </a:p>
          <a:p>
            <a:pPr marL="227541" indent="-227541" defTabSz="762000">
              <a:lnSpc>
                <a:spcPts val="1200"/>
              </a:lnSpc>
              <a:defRPr sz="1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grant agreement no. GAP-737459 - 999978918.</a:t>
            </a:r>
          </a:p>
        </p:txBody>
      </p:sp>
      <p:sp>
        <p:nvSpPr>
          <p:cNvPr id="206" name="Title Text"/>
          <p:cNvSpPr txBox="1"/>
          <p:nvPr>
            <p:ph type="title"/>
          </p:nvPr>
        </p:nvSpPr>
        <p:spPr>
          <a:xfrm>
            <a:off x="250824" y="510636"/>
            <a:ext cx="6539483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07" name="Bild 11" descr="Bild 11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66089" y="510636"/>
            <a:ext cx="1508215" cy="27148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Bild 12" descr="Bild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132985" y="4688751"/>
            <a:ext cx="754101" cy="502947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Slide Number"/>
          <p:cNvSpPr txBox="1"/>
          <p:nvPr>
            <p:ph type="sldNum" sz="quarter" idx="2"/>
          </p:nvPr>
        </p:nvSpPr>
        <p:spPr>
          <a:xfrm>
            <a:off x="6453029" y="495522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Bild 1" descr="Bild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8589" y="510636"/>
            <a:ext cx="1500285" cy="270053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Body Level One…"/>
          <p:cNvSpPr txBox="1"/>
          <p:nvPr>
            <p:ph type="body" idx="1"/>
          </p:nvPr>
        </p:nvSpPr>
        <p:spPr>
          <a:xfrm>
            <a:off x="250825" y="1270396"/>
            <a:ext cx="8640764" cy="3698285"/>
          </a:xfrm>
          <a:prstGeom prst="rect">
            <a:avLst/>
          </a:prstGeom>
        </p:spPr>
        <p:txBody>
          <a:bodyPr lIns="0" tIns="0" rIns="0" bIns="0"/>
          <a:lstStyle>
            <a:lvl1pPr marL="213358" indent="-213358" defTabSz="762000">
              <a:spcBef>
                <a:spcPts val="500"/>
              </a:spcBef>
              <a:buClr>
                <a:srgbClr val="000000"/>
              </a:buClr>
              <a:buSzPct val="100000"/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482916" indent="-214629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778403" indent="-237066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1076325" indent="-268287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1384525" indent="-306614" defTabSz="762000">
              <a:spcBef>
                <a:spcPts val="500"/>
              </a:spcBef>
              <a:buClr>
                <a:srgbClr val="000000"/>
              </a:buClr>
              <a:buChar char="▪"/>
              <a:defRPr sz="16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Title Text"/>
          <p:cNvSpPr txBox="1"/>
          <p:nvPr>
            <p:ph type="title"/>
          </p:nvPr>
        </p:nvSpPr>
        <p:spPr>
          <a:xfrm>
            <a:off x="250825" y="510636"/>
            <a:ext cx="6548595" cy="538237"/>
          </a:xfrm>
          <a:prstGeom prst="rect">
            <a:avLst/>
          </a:prstGeom>
        </p:spPr>
        <p:txBody>
          <a:bodyPr lIns="0" tIns="0" rIns="0" bIns="0" anchor="b"/>
          <a:lstStyle>
            <a:lvl1pPr defTabSz="762000">
              <a:defRPr b="1" sz="2000">
                <a:solidFill>
                  <a:srgbClr val="065EA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219" name="Bild 8" descr="Bild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83889" y="5054248"/>
            <a:ext cx="407700" cy="27191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Bild 9" descr="Bild 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69331" y="5052586"/>
            <a:ext cx="670381" cy="27357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2"/>
          </p:nvPr>
        </p:nvSpPr>
        <p:spPr>
          <a:xfrm>
            <a:off x="568998" y="5030233"/>
            <a:ext cx="200342" cy="195579"/>
          </a:xfrm>
          <a:prstGeom prst="rect">
            <a:avLst/>
          </a:prstGeom>
        </p:spPr>
        <p:txBody>
          <a:bodyPr lIns="34289" tIns="34289" rIns="34289" bIns="34289"/>
          <a:lstStyle>
            <a:lvl1pPr algn="ctr" defTabSz="762000">
              <a:defRPr b="1" sz="800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ww.arrowhead.eu"/>
          <p:cNvSpPr txBox="1"/>
          <p:nvPr/>
        </p:nvSpPr>
        <p:spPr>
          <a:xfrm>
            <a:off x="392250" y="5256776"/>
            <a:ext cx="3966630" cy="19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pic>
        <p:nvPicPr>
          <p:cNvPr id="229" name="Bildobjekt 6" descr="Bildobjekt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25740" y="4516958"/>
            <a:ext cx="1005842" cy="98749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1" name="Body Level One…"/>
          <p:cNvSpPr txBox="1"/>
          <p:nvPr>
            <p:ph type="body" idx="1"/>
          </p:nvPr>
        </p:nvSpPr>
        <p:spPr>
          <a:xfrm>
            <a:off x="799889" y="1185151"/>
            <a:ext cx="7444938" cy="407162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rrowhea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half" idx="1"/>
          </p:nvPr>
        </p:nvSpPr>
        <p:spPr>
          <a:xfrm>
            <a:off x="799889" y="1185151"/>
            <a:ext cx="3645240" cy="452985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1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2 - 2 column">
    <p:bg>
      <p:bgPr>
        <a:solidFill>
          <a:srgbClr val="002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arrowhead powerpointmall_NYA.png" descr="arrowhead powerpointmall_NY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9775"/>
            <a:ext cx="9145008" cy="5724775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owhead_3 2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75" name="Title Text"/>
          <p:cNvSpPr txBox="1"/>
          <p:nvPr>
            <p:ph type="title"/>
          </p:nvPr>
        </p:nvSpPr>
        <p:spPr>
          <a:xfrm>
            <a:off x="799889" y="916071"/>
            <a:ext cx="7444938" cy="5865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Body Level One…"/>
          <p:cNvSpPr txBox="1"/>
          <p:nvPr>
            <p:ph type="body" sz="half" idx="1"/>
          </p:nvPr>
        </p:nvSpPr>
        <p:spPr>
          <a:xfrm>
            <a:off x="799889" y="1502657"/>
            <a:ext cx="3645240" cy="421234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rrowhead_3 - 1 colum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arrowhead powerpointmall_NYA2.png" descr="arrowhead powerpointmall_NYA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" y="-16293"/>
            <a:ext cx="9155418" cy="5731294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xfrm>
            <a:off x="799889" y="916071"/>
            <a:ext cx="7444938" cy="58658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/>
          </p:nvPr>
        </p:nvSpPr>
        <p:spPr>
          <a:xfrm>
            <a:off x="799889" y="1502657"/>
            <a:ext cx="7444938" cy="4212343"/>
          </a:xfrm>
          <a:prstGeom prst="rect">
            <a:avLst/>
          </a:prstGeom>
        </p:spPr>
        <p:txBody>
          <a:bodyPr/>
          <a:lstStyle>
            <a:lvl1pPr marL="1587" indent="-1587"/>
            <a:lvl4pPr marL="1698169" indent="-326569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8708977" y="197587"/>
            <a:ext cx="232873" cy="228507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4461551" y="5421064"/>
            <a:ext cx="213455" cy="211931"/>
          </a:xfrm>
          <a:prstGeom prst="rect">
            <a:avLst/>
          </a:prstGeom>
        </p:spPr>
        <p:txBody>
          <a:bodyPr lIns="29765" tIns="29765" rIns="29765" bIns="29765" anchor="t"/>
          <a:lstStyle>
            <a:lvl1pPr algn="ctr" defTabSz="342304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ww.arrowhead.eu"/>
          <p:cNvSpPr txBox="1"/>
          <p:nvPr/>
        </p:nvSpPr>
        <p:spPr>
          <a:xfrm>
            <a:off x="374547" y="5168258"/>
            <a:ext cx="3966631" cy="1960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www.arrowhead.eu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99889" y="598565"/>
            <a:ext cx="7444938" cy="586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799889" y="1185151"/>
            <a:ext cx="7444938" cy="4529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708976" y="197587"/>
            <a:ext cx="232873" cy="22850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68288" marR="0" indent="-268288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74700" marR="0" indent="-3175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00150" marR="0" indent="-28575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98169" marR="0" indent="-326569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09800" marR="0" indent="-3810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146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9718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4290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886200" marR="0" indent="-228600" algn="l" defTabSz="457200" rtl="0" latinLnBrk="0">
        <a:lnSpc>
          <a:spcPct val="100000"/>
        </a:lnSpc>
        <a:spcBef>
          <a:spcPts val="4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0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ltu.webex.com/ltu/j.php?MTID=m53372c08f6c7a095410d9b4fa3ee220f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arrowhead-dev@eclipse.org" TargetMode="External"/><Relationship Id="rId3" Type="http://schemas.openxmlformats.org/officeDocument/2006/relationships/hyperlink" Target="https://accounts.eclipse.org/mailing-list/arrowhead-dev" TargetMode="External"/><Relationship Id="rId4" Type="http://schemas.openxmlformats.org/officeDocument/2006/relationships/hyperlink" Target="http://www.github.com/exclipse-arrowhead/roadmap/Bi-weekly-coordination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head Framework development coordination:…"/>
          <p:cNvSpPr txBox="1"/>
          <p:nvPr>
            <p:ph type="ctrTitle"/>
          </p:nvPr>
        </p:nvSpPr>
        <p:spPr>
          <a:xfrm>
            <a:off x="813094" y="1312002"/>
            <a:ext cx="7517812" cy="3398026"/>
          </a:xfrm>
          <a:prstGeom prst="rect">
            <a:avLst/>
          </a:prstGeom>
        </p:spPr>
        <p:txBody>
          <a:bodyPr/>
          <a:lstStyle/>
          <a:p>
            <a:pPr defTabSz="429768">
              <a:defRPr sz="3300"/>
            </a:pPr>
            <a:r>
              <a:t>Arrowhead Framework development coordination: </a:t>
            </a:r>
          </a:p>
          <a:p>
            <a:pPr defTabSz="429768">
              <a:defRPr sz="3300"/>
            </a:pPr>
            <a:r>
              <a:t>23-05-06 at 15.30</a:t>
            </a:r>
          </a:p>
          <a:p>
            <a:pPr defTabSz="429768">
              <a:defRPr sz="3300"/>
            </a:pPr>
            <a:r>
              <a:t>Meeting link:</a:t>
            </a:r>
          </a:p>
          <a:p>
            <a:pPr defTabSz="429768">
              <a:defRPr sz="1100" u="sng"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solidFill>
                  <a:srgbClr val="0000FF"/>
                </a:solidFill>
                <a:hlinkClick r:id="rId2" invalidUrl="" action="" tgtFrame="" tooltip="" history="1" highlightClick="0" endSnd="0"/>
              </a:rPr>
              <a:t>https://ltu.webex.com/ltu/j.php?MTID=m53372c08f6c7a095410d9b4fa3ee220f</a:t>
            </a:r>
          </a:p>
          <a:p>
            <a:pPr defTabSz="429768">
              <a:defRPr sz="11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242" name="Slide Number"/>
          <p:cNvSpPr txBox="1"/>
          <p:nvPr>
            <p:ph type="sldNum" sz="quarter" idx="4294967295"/>
          </p:nvPr>
        </p:nvSpPr>
        <p:spPr>
          <a:xfrm>
            <a:off x="8747317" y="228829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3" name="Body"/>
          <p:cNvSpPr txBox="1"/>
          <p:nvPr>
            <p:ph type="subTitle" sz="quarter" idx="1"/>
          </p:nvPr>
        </p:nvSpPr>
        <p:spPr>
          <a:xfrm>
            <a:off x="426599" y="4678426"/>
            <a:ext cx="4596289" cy="103657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Agenda"/>
          <p:cNvSpPr txBox="1"/>
          <p:nvPr>
            <p:ph type="title"/>
          </p:nvPr>
        </p:nvSpPr>
        <p:spPr>
          <a:xfrm>
            <a:off x="222307" y="12028"/>
            <a:ext cx="7444939" cy="599625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247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207399" y="547221"/>
            <a:ext cx="8729202" cy="5088415"/>
          </a:xfrm>
          <a:prstGeom prst="rect">
            <a:avLst/>
          </a:prstGeom>
        </p:spPr>
        <p:txBody>
          <a:bodyPr numCol="2" spcCol="436459"/>
          <a:lstStyle/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Pal to take over bi-weekly lead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Feature presentation</a:t>
            </a:r>
            <a:br/>
            <a:r>
              <a:t>Ai gym, Stefan Grindl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Eclipse Arrowhead v5.0 roadmap</a:t>
            </a:r>
            <a:br/>
            <a:r>
              <a:t>SosD draft, Pär/Emanuel</a:t>
            </a:r>
            <a:br/>
            <a:r>
              <a:t>Documentation update wiki etc, 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core systems</a:t>
            </a:r>
            <a:br/>
            <a:r>
              <a:t>GO version of core systems, Jens</a:t>
            </a:r>
            <a:br/>
            <a:r>
              <a:t>WorkflowManager/WorkflowExecutor, Jaime, </a:t>
            </a:r>
            <a:br/>
            <a:r>
              <a:t>ESB, CPN, NodeRed, Felix</a:t>
            </a:r>
            <a:br/>
            <a:r>
              <a:t>Device hub, Johannes/Sven </a:t>
            </a:r>
            <a:br/>
            <a:r>
              <a:t>Hono, Johannes/Sven</a:t>
            </a:r>
            <a:br/>
            <a:r>
              <a:t>Autonomic re-orchestration, Hua</a:t>
            </a:r>
            <a:br/>
            <a:r>
              <a:t>Power of attorney, Sree</a:t>
            </a:r>
            <a:br/>
            <a:r>
              <a:t>NGAC, Alex</a:t>
            </a:r>
            <a:br/>
            <a:r>
              <a:t>QoS, Ingolf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adaptors and translators</a:t>
            </a:r>
            <a:br/>
            <a:r>
              <a:t>Translation - Semantics, Pedro, …</a:t>
            </a:r>
            <a:br/>
            <a:r>
              <a:t>SysML2 - profile, Oystein/Geza/Jerker</a:t>
            </a:r>
            <a:br/>
            <a:r>
              <a:t>OPC-UA adaptor, Aparajita</a:t>
            </a:r>
            <a:br/>
            <a:r>
              <a:t>Z-wave adaptor, Salman</a:t>
            </a:r>
            <a:br/>
            <a:r>
              <a:t>Modbus TCP adaptor</a:t>
            </a:r>
            <a:br/>
            <a:r>
              <a:t>ISO 10303 adaptor, Kjell</a:t>
            </a:r>
            <a:br/>
            <a:r>
              <a:t>Command line tools adaptor, Jan F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on engineering tools</a:t>
            </a:r>
            <a:br/>
            <a:r>
              <a:t>SysML 1.6 profile &amp; core system models - Jerker</a:t>
            </a:r>
            <a:br/>
            <a:r>
              <a:t>Engineering process, Jan/Gianvito</a:t>
            </a:r>
            <a:br/>
            <a:r>
              <a:t>Model based engineering, Cristina</a:t>
            </a:r>
            <a:br/>
            <a:r>
              <a:t>Web based SysML tool, Geza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Updates on training tools</a:t>
            </a:r>
            <a:br/>
            <a:r>
              <a:t>Training tool, Sebastian/Marcello/Saadia</a:t>
            </a:r>
            <a:br/>
          </a:p>
          <a:p>
            <a:pPr marL="132957" indent="-132957" defTabSz="338326">
              <a:spcBef>
                <a:spcPts val="0"/>
              </a:spcBef>
              <a:buSzPct val="100000"/>
              <a:buAutoNum type="arabicParenR" startAt="1"/>
              <a:defRPr sz="1000">
                <a:latin typeface="+mj-lt"/>
                <a:ea typeface="+mj-ea"/>
                <a:cs typeface="+mj-cs"/>
                <a:sym typeface="Avenir Roman"/>
              </a:defRPr>
            </a:pPr>
            <a:r>
              <a:t>Next telco May 9, 2023 at 15.30</a:t>
            </a:r>
            <a:br/>
            <a:r>
              <a:t>Next feature presentation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lide Number"/>
          <p:cNvSpPr txBox="1"/>
          <p:nvPr>
            <p:ph type="sldNum" sz="quarter" idx="4294967295"/>
          </p:nvPr>
        </p:nvSpPr>
        <p:spPr>
          <a:xfrm>
            <a:off x="8773341" y="197586"/>
            <a:ext cx="168505" cy="22850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Agenda"/>
          <p:cNvSpPr txBox="1"/>
          <p:nvPr>
            <p:ph type="title"/>
          </p:nvPr>
        </p:nvSpPr>
        <p:spPr>
          <a:xfrm>
            <a:off x="799888" y="155011"/>
            <a:ext cx="7444938" cy="687247"/>
          </a:xfrm>
          <a:prstGeom prst="rect">
            <a:avLst/>
          </a:prstGeom>
        </p:spPr>
        <p:txBody>
          <a:bodyPr/>
          <a:lstStyle/>
          <a:p>
            <a:pPr/>
            <a:r>
              <a:t>MoM</a:t>
            </a:r>
          </a:p>
        </p:txBody>
      </p:sp>
      <p:sp>
        <p:nvSpPr>
          <p:cNvPr id="251" name="1) Arrowhead Framework summer school assignment presentations, Sept 29 9-12 and Oct 6 13-15…"/>
          <p:cNvSpPr txBox="1"/>
          <p:nvPr>
            <p:ph type="body" idx="1"/>
          </p:nvPr>
        </p:nvSpPr>
        <p:spPr>
          <a:xfrm>
            <a:off x="611588" y="802305"/>
            <a:ext cx="7444938" cy="4542190"/>
          </a:xfrm>
          <a:prstGeom prst="rect">
            <a:avLst/>
          </a:prstGeom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Sign up for the Eclipse Arrowhead mailing list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arrowhead-dev@eclipse.org</a:t>
            </a:r>
            <a:br/>
            <a:r>
              <a:t>at</a:t>
            </a:r>
            <a:br/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https://accounts.eclipse.org/mailing-list/arrowhead-dev</a:t>
            </a:r>
            <a:br/>
          </a:p>
          <a:p>
            <a:pPr marL="320841" indent="-320841">
              <a:spcBef>
                <a:spcPts val="0"/>
              </a:spcBef>
              <a:buSzPct val="100000"/>
              <a:buAutoNum type="arabicPeriod" startAt="10"/>
              <a:defRPr sz="1800">
                <a:latin typeface="+mj-lt"/>
                <a:ea typeface="+mj-ea"/>
                <a:cs typeface="+mj-cs"/>
                <a:sym typeface="Avenir Roman"/>
              </a:defRPr>
            </a:pPr>
            <a:r>
              <a:t>MoM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www.github.com/exclipse-arrowhead/roadmap/Bi-weekly-coordination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